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9" r:id="rId7"/>
    <p:sldId id="262" r:id="rId8"/>
    <p:sldId id="260" r:id="rId9"/>
    <p:sldId id="270" r:id="rId10"/>
    <p:sldId id="271" r:id="rId11"/>
    <p:sldId id="272" r:id="rId12"/>
    <p:sldId id="274" r:id="rId13"/>
    <p:sldId id="264" r:id="rId14"/>
    <p:sldId id="285" r:id="rId15"/>
    <p:sldId id="286" r:id="rId16"/>
    <p:sldId id="263" r:id="rId17"/>
    <p:sldId id="275" r:id="rId18"/>
    <p:sldId id="276" r:id="rId19"/>
    <p:sldId id="277" r:id="rId20"/>
    <p:sldId id="265" r:id="rId21"/>
    <p:sldId id="278" r:id="rId22"/>
    <p:sldId id="279" r:id="rId23"/>
    <p:sldId id="284" r:id="rId24"/>
    <p:sldId id="280" r:id="rId25"/>
    <p:sldId id="281" r:id="rId26"/>
    <p:sldId id="283" r:id="rId27"/>
    <p:sldId id="266" r:id="rId28"/>
    <p:sldId id="267" r:id="rId29"/>
  </p:sldIdLst>
  <p:sldSz cx="18288000" cy="10287000"/>
  <p:notesSz cx="6858000" cy="9144000"/>
  <p:embeddedFontLst>
    <p:embeddedFont>
      <p:font typeface="Gothic A1 Black" panose="020B0600000101010101" charset="-127"/>
      <p:regular r:id="rId30"/>
    </p:embeddedFont>
    <p:embeddedFont>
      <p:font typeface="Gothic A1 Bold" panose="020B0600000101010101" charset="-127"/>
      <p:regular r:id="rId31"/>
    </p:embeddedFont>
    <p:embeddedFont>
      <p:font typeface="Gothic A1 Bold Bold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28970" y="3655243"/>
            <a:ext cx="7230330" cy="60844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/>
              </a:rPr>
              <a:t>LOL  </a:t>
            </a:r>
            <a:r>
              <a:rPr lang="en-US" sz="8499" spc="-169" dirty="0" err="1">
                <a:solidFill>
                  <a:srgbClr val="0B3B7B"/>
                </a:solidFill>
                <a:latin typeface="Gothic A1 Black"/>
              </a:rPr>
              <a:t>아이템</a:t>
            </a:r>
            <a:r>
              <a:rPr lang="en-US" sz="8499" spc="-169" dirty="0">
                <a:solidFill>
                  <a:srgbClr val="0B3B7B"/>
                </a:solidFill>
                <a:latin typeface="Gothic A1 Black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latin typeface="Gothic A1 Black"/>
              </a:rPr>
              <a:t>쇼핑몰</a:t>
            </a:r>
            <a:endParaRPr lang="en-US" sz="8499" spc="-169" dirty="0">
              <a:solidFill>
                <a:srgbClr val="0B3B7B"/>
              </a:solidFill>
              <a:latin typeface="Gothic A1 Black"/>
            </a:endParaRPr>
          </a:p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Black"/>
              </a:rPr>
              <a:t>프로젝트</a:t>
            </a:r>
            <a:r>
              <a:rPr lang="en-US" sz="8499" spc="-169" dirty="0">
                <a:solidFill>
                  <a:srgbClr val="0B3B7B"/>
                </a:solidFill>
                <a:ea typeface="Gothic A1 Black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430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구조도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6775758" y="849648"/>
            <a:ext cx="3491769" cy="2998452"/>
            <a:chOff x="1813" y="0"/>
            <a:chExt cx="809173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199" y="44678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ko-KR" altLang="en-US" sz="2400" b="1" spc="-75" dirty="0">
                  <a:solidFill>
                    <a:srgbClr val="FFFFFF"/>
                  </a:solidFill>
                  <a:latin typeface="Gothic A1 Bold Bold"/>
                </a:rPr>
                <a:t>관리자</a:t>
              </a:r>
              <a:endParaRPr lang="en-US" sz="2400" b="1" spc="-75" dirty="0">
                <a:solidFill>
                  <a:srgbClr val="FFFFFF"/>
                </a:solidFill>
                <a:latin typeface="Gothic A1 Bold Bold"/>
              </a:endParaRP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A5CF8559-D1C4-9C09-5A3A-3E430B7AB51C}"/>
              </a:ext>
            </a:extLst>
          </p:cNvPr>
          <p:cNvGrpSpPr/>
          <p:nvPr/>
        </p:nvGrpSpPr>
        <p:grpSpPr>
          <a:xfrm>
            <a:off x="6786579" y="4586589"/>
            <a:ext cx="3487856" cy="518102"/>
            <a:chOff x="0" y="0"/>
            <a:chExt cx="672944" cy="166942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D256D98-42CF-B0F2-3427-94A1CE1E285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상품 등록</a:t>
              </a:r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802F63F8-3876-75F0-893A-811C9F19807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593FE68E-02CF-6546-A21B-31556355BE62}"/>
              </a:ext>
            </a:extLst>
          </p:cNvPr>
          <p:cNvGrpSpPr/>
          <p:nvPr/>
        </p:nvGrpSpPr>
        <p:grpSpPr>
          <a:xfrm>
            <a:off x="6786579" y="5532080"/>
            <a:ext cx="3487856" cy="518102"/>
            <a:chOff x="0" y="0"/>
            <a:chExt cx="672944" cy="166942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8656D430-4BF7-133C-C487-87C25571371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상품 수정</a:t>
              </a:r>
            </a:p>
          </p:txBody>
        </p: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E258C070-4609-43BF-D4BC-B962665DFB3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67" name="Group 9">
            <a:extLst>
              <a:ext uri="{FF2B5EF4-FFF2-40B4-BE49-F238E27FC236}">
                <a16:creationId xmlns:a16="http://schemas.microsoft.com/office/drawing/2014/main" id="{A2BAE259-2A8A-F15F-CC97-F376414FB200}"/>
              </a:ext>
            </a:extLst>
          </p:cNvPr>
          <p:cNvGrpSpPr/>
          <p:nvPr/>
        </p:nvGrpSpPr>
        <p:grpSpPr>
          <a:xfrm>
            <a:off x="6790476" y="6268907"/>
            <a:ext cx="4216640" cy="2758998"/>
            <a:chOff x="-755" y="-76200"/>
            <a:chExt cx="813555" cy="889000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CB515B3A-79A4-EE05-AEE2-0B8F7958FC73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상품 삭제</a:t>
              </a:r>
            </a:p>
          </p:txBody>
        </p: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3CC25E49-0E0C-2AB6-905B-484EBB583506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grpSp>
        <p:nvGrpSpPr>
          <p:cNvPr id="96" name="Group 3">
            <a:extLst>
              <a:ext uri="{FF2B5EF4-FFF2-40B4-BE49-F238E27FC236}">
                <a16:creationId xmlns:a16="http://schemas.microsoft.com/office/drawing/2014/main" id="{23C66A7D-DA19-5701-63EA-44CA01093E18}"/>
              </a:ext>
            </a:extLst>
          </p:cNvPr>
          <p:cNvGrpSpPr/>
          <p:nvPr/>
        </p:nvGrpSpPr>
        <p:grpSpPr>
          <a:xfrm>
            <a:off x="1676400" y="4536181"/>
            <a:ext cx="3487856" cy="518102"/>
            <a:chOff x="0" y="0"/>
            <a:chExt cx="672944" cy="166942"/>
          </a:xfrm>
        </p:grpSpPr>
        <p:sp>
          <p:nvSpPr>
            <p:cNvPr id="97" name="Freeform 4">
              <a:extLst>
                <a:ext uri="{FF2B5EF4-FFF2-40B4-BE49-F238E27FC236}">
                  <a16:creationId xmlns:a16="http://schemas.microsoft.com/office/drawing/2014/main" id="{91293C95-7367-BA85-A991-9EAEADEEB387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회원정보수정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0A4AED80-8C1C-B70D-84D1-85B43672F77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sp>
        <p:nvSpPr>
          <p:cNvPr id="104" name="TextBox 11">
            <a:extLst>
              <a:ext uri="{FF2B5EF4-FFF2-40B4-BE49-F238E27FC236}">
                <a16:creationId xmlns:a16="http://schemas.microsoft.com/office/drawing/2014/main" id="{5877692C-8C85-1792-9ADF-F235EE467393}"/>
              </a:ext>
            </a:extLst>
          </p:cNvPr>
          <p:cNvSpPr txBox="1"/>
          <p:nvPr/>
        </p:nvSpPr>
        <p:spPr>
          <a:xfrm>
            <a:off x="1888407" y="6297068"/>
            <a:ext cx="4212726" cy="27589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00"/>
              </a:lnSpc>
            </a:pPr>
            <a:r>
              <a:rPr lang="en-US" sz="2400" b="1" spc="-60">
                <a:solidFill>
                  <a:srgbClr val="FFFFFF"/>
                </a:solidFill>
                <a:ea typeface="Gothic A1 Bold"/>
              </a:rPr>
              <a:t>항목 3</a:t>
            </a: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id="{FEED4CAC-5C36-A41A-FB6E-0160630426C7}"/>
              </a:ext>
            </a:extLst>
          </p:cNvPr>
          <p:cNvGrpSpPr/>
          <p:nvPr/>
        </p:nvGrpSpPr>
        <p:grpSpPr>
          <a:xfrm>
            <a:off x="12246473" y="4585858"/>
            <a:ext cx="3487856" cy="518102"/>
            <a:chOff x="0" y="0"/>
            <a:chExt cx="672944" cy="166942"/>
          </a:xfrm>
        </p:grpSpPr>
        <p:sp>
          <p:nvSpPr>
            <p:cNvPr id="107" name="Freeform 4">
              <a:extLst>
                <a:ext uri="{FF2B5EF4-FFF2-40B4-BE49-F238E27FC236}">
                  <a16:creationId xmlns:a16="http://schemas.microsoft.com/office/drawing/2014/main" id="{074D3771-E679-E310-9C46-C117E2FCA415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게시글 확인</a:t>
              </a:r>
            </a:p>
          </p:txBody>
        </p:sp>
        <p:sp>
          <p:nvSpPr>
            <p:cNvPr id="108" name="TextBox 5">
              <a:extLst>
                <a:ext uri="{FF2B5EF4-FFF2-40B4-BE49-F238E27FC236}">
                  <a16:creationId xmlns:a16="http://schemas.microsoft.com/office/drawing/2014/main" id="{254F2109-E77E-AA56-D7D1-1F961D386A1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BFC51409-18C5-1E08-C404-C3AAD482C071}"/>
              </a:ext>
            </a:extLst>
          </p:cNvPr>
          <p:cNvGrpSpPr/>
          <p:nvPr/>
        </p:nvGrpSpPr>
        <p:grpSpPr>
          <a:xfrm>
            <a:off x="12246473" y="5531349"/>
            <a:ext cx="3487856" cy="518102"/>
            <a:chOff x="0" y="0"/>
            <a:chExt cx="672944" cy="166942"/>
          </a:xfrm>
        </p:grpSpPr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FE353EA6-AF36-052B-C39B-C239F2976159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이벤트 등록</a:t>
              </a: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7A3C457-FFE0-4811-03AB-672A04887A5E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12" name="Group 9">
            <a:extLst>
              <a:ext uri="{FF2B5EF4-FFF2-40B4-BE49-F238E27FC236}">
                <a16:creationId xmlns:a16="http://schemas.microsoft.com/office/drawing/2014/main" id="{04495F42-7EEE-0F4F-AA8B-D182FD2119F1}"/>
              </a:ext>
            </a:extLst>
          </p:cNvPr>
          <p:cNvGrpSpPr/>
          <p:nvPr/>
        </p:nvGrpSpPr>
        <p:grpSpPr>
          <a:xfrm>
            <a:off x="12242560" y="6297068"/>
            <a:ext cx="4216640" cy="2758998"/>
            <a:chOff x="-755" y="-76200"/>
            <a:chExt cx="813555" cy="889000"/>
          </a:xfrm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4DEDF3D1-256A-905C-145F-E1B4248514D8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공지사항 등록</a:t>
              </a:r>
            </a:p>
          </p:txBody>
        </p:sp>
        <p:sp>
          <p:nvSpPr>
            <p:cNvPr id="114" name="TextBox 11">
              <a:extLst>
                <a:ext uri="{FF2B5EF4-FFF2-40B4-BE49-F238E27FC236}">
                  <a16:creationId xmlns:a16="http://schemas.microsoft.com/office/drawing/2014/main" id="{6D125618-2D27-8482-820A-933CFA597EA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3256D619-56A6-0385-9BF7-9A3D626E95B0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5783917" y="1403364"/>
            <a:ext cx="374136" cy="5101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40BD3AA-F077-FE80-9069-14DBDD3BA4D0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11063273" y="1225320"/>
            <a:ext cx="385497" cy="54687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1A9204F-6DCB-AB5C-67A4-5AA506C8616E}"/>
              </a:ext>
            </a:extLst>
          </p:cNvPr>
          <p:cNvCxnSpPr>
            <a:stCxn id="62" idx="2"/>
          </p:cNvCxnSpPr>
          <p:nvPr/>
        </p:nvCxnSpPr>
        <p:spPr>
          <a:xfrm>
            <a:off x="8521641" y="3766952"/>
            <a:ext cx="6909" cy="69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3.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프로젝트 시연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8331D-EB69-7D36-503D-E1D86454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152900"/>
            <a:ext cx="7683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5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669"/>
            <a:ext cx="18288000" cy="454659"/>
          </a:xfrm>
          <a:custGeom>
            <a:avLst/>
            <a:gdLst/>
            <a:ahLst/>
            <a:cxnLst/>
            <a:rect l="l" t="t" r="r" b="b"/>
            <a:pathLst>
              <a:path w="16335375" h="454659">
                <a:moveTo>
                  <a:pt x="16335313" y="454152"/>
                </a:moveTo>
                <a:lnTo>
                  <a:pt x="0" y="454152"/>
                </a:lnTo>
                <a:lnTo>
                  <a:pt x="0" y="0"/>
                </a:lnTo>
                <a:lnTo>
                  <a:pt x="16335313" y="0"/>
                </a:lnTo>
                <a:lnTo>
                  <a:pt x="16335313" y="454152"/>
                </a:lnTo>
                <a:close/>
              </a:path>
            </a:pathLst>
          </a:custGeom>
          <a:solidFill>
            <a:srgbClr val="1FA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6982" y="1850891"/>
            <a:ext cx="11273601" cy="73085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" y="2476500"/>
            <a:ext cx="2564707" cy="1663430"/>
          </a:xfrm>
          <a:custGeom>
            <a:avLst/>
            <a:gdLst/>
            <a:ahLst/>
            <a:cxnLst/>
            <a:rect l="l" t="t" r="r" b="b"/>
            <a:pathLst>
              <a:path w="2515870" h="1066164">
                <a:moveTo>
                  <a:pt x="2284953" y="1065997"/>
                </a:moveTo>
                <a:lnTo>
                  <a:pt x="230886" y="1065997"/>
                </a:lnTo>
                <a:lnTo>
                  <a:pt x="206954" y="1063852"/>
                </a:lnTo>
                <a:lnTo>
                  <a:pt x="164269" y="1052132"/>
                </a:lnTo>
                <a:lnTo>
                  <a:pt x="124962" y="1033470"/>
                </a:lnTo>
                <a:lnTo>
                  <a:pt x="89748" y="1008578"/>
                </a:lnTo>
                <a:lnTo>
                  <a:pt x="59339" y="978168"/>
                </a:lnTo>
                <a:lnTo>
                  <a:pt x="34447" y="942954"/>
                </a:lnTo>
                <a:lnTo>
                  <a:pt x="15784" y="903648"/>
                </a:lnTo>
                <a:lnTo>
                  <a:pt x="4065" y="860963"/>
                </a:lnTo>
                <a:lnTo>
                  <a:pt x="0" y="815610"/>
                </a:lnTo>
                <a:lnTo>
                  <a:pt x="0" y="252307"/>
                </a:lnTo>
                <a:lnTo>
                  <a:pt x="4065" y="206954"/>
                </a:lnTo>
                <a:lnTo>
                  <a:pt x="15784" y="164269"/>
                </a:lnTo>
                <a:lnTo>
                  <a:pt x="34447" y="124962"/>
                </a:lnTo>
                <a:lnTo>
                  <a:pt x="59339" y="89748"/>
                </a:lnTo>
                <a:lnTo>
                  <a:pt x="89748" y="59339"/>
                </a:lnTo>
                <a:lnTo>
                  <a:pt x="124962" y="34447"/>
                </a:lnTo>
                <a:lnTo>
                  <a:pt x="164269" y="15784"/>
                </a:lnTo>
                <a:lnTo>
                  <a:pt x="206954" y="4065"/>
                </a:lnTo>
                <a:lnTo>
                  <a:pt x="252307" y="0"/>
                </a:lnTo>
                <a:lnTo>
                  <a:pt x="2263532" y="0"/>
                </a:lnTo>
                <a:lnTo>
                  <a:pt x="2308885" y="4065"/>
                </a:lnTo>
                <a:lnTo>
                  <a:pt x="2351570" y="15784"/>
                </a:lnTo>
                <a:lnTo>
                  <a:pt x="2390876" y="34447"/>
                </a:lnTo>
                <a:lnTo>
                  <a:pt x="2426090" y="59339"/>
                </a:lnTo>
                <a:lnTo>
                  <a:pt x="2456500" y="89748"/>
                </a:lnTo>
                <a:lnTo>
                  <a:pt x="2481392" y="124962"/>
                </a:lnTo>
                <a:lnTo>
                  <a:pt x="2500054" y="164269"/>
                </a:lnTo>
                <a:lnTo>
                  <a:pt x="2511774" y="206954"/>
                </a:lnTo>
                <a:lnTo>
                  <a:pt x="2515839" y="252307"/>
                </a:lnTo>
                <a:lnTo>
                  <a:pt x="2515839" y="815610"/>
                </a:lnTo>
                <a:lnTo>
                  <a:pt x="2511774" y="860963"/>
                </a:lnTo>
                <a:lnTo>
                  <a:pt x="2500054" y="903648"/>
                </a:lnTo>
                <a:lnTo>
                  <a:pt x="2481392" y="942954"/>
                </a:lnTo>
                <a:lnTo>
                  <a:pt x="2456500" y="978168"/>
                </a:lnTo>
                <a:lnTo>
                  <a:pt x="2426090" y="1008578"/>
                </a:lnTo>
                <a:lnTo>
                  <a:pt x="2390876" y="1033470"/>
                </a:lnTo>
                <a:lnTo>
                  <a:pt x="2351570" y="1052132"/>
                </a:lnTo>
                <a:lnTo>
                  <a:pt x="2308885" y="1063852"/>
                </a:lnTo>
                <a:lnTo>
                  <a:pt x="2284953" y="1065997"/>
                </a:lnTo>
                <a:close/>
              </a:path>
            </a:pathLst>
          </a:custGeom>
          <a:solidFill>
            <a:srgbClr val="90D8FA"/>
          </a:solidFill>
        </p:spPr>
        <p:txBody>
          <a:bodyPr vert="horz" wrap="square" lIns="0" tIns="0" rIns="0" bIns="0" rtlCol="0" anchor="ctr"/>
          <a:lstStyle/>
          <a:p>
            <a:pPr algn="ctr"/>
            <a:endParaRPr sz="2400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512" y="3030257"/>
            <a:ext cx="2058291" cy="386644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24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회원</a:t>
            </a:r>
            <a:r>
              <a:rPr sz="2400" b="1" spc="-8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 </a:t>
            </a:r>
            <a:r>
              <a:rPr sz="24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관리</a:t>
            </a:r>
            <a:endParaRPr sz="2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0055" y="2565554"/>
            <a:ext cx="1215390" cy="697865"/>
            <a:chOff x="3361511" y="3002242"/>
            <a:chExt cx="1215390" cy="697865"/>
          </a:xfrm>
        </p:grpSpPr>
        <p:sp>
          <p:nvSpPr>
            <p:cNvPr id="8" name="object 8"/>
            <p:cNvSpPr/>
            <p:nvPr/>
          </p:nvSpPr>
          <p:spPr>
            <a:xfrm>
              <a:off x="3403563" y="3080026"/>
              <a:ext cx="1130935" cy="577850"/>
            </a:xfrm>
            <a:custGeom>
              <a:avLst/>
              <a:gdLst/>
              <a:ahLst/>
              <a:cxnLst/>
              <a:rect l="l" t="t" r="r" b="b"/>
              <a:pathLst>
                <a:path w="1130935" h="577850">
                  <a:moveTo>
                    <a:pt x="0" y="577784"/>
                  </a:moveTo>
                  <a:lnTo>
                    <a:pt x="1130844" y="0"/>
                  </a:lnTo>
                </a:path>
              </a:pathLst>
            </a:custGeom>
            <a:ln w="84130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2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26983" y="3044340"/>
              <a:ext cx="207645" cy="224790"/>
            </a:xfrm>
            <a:custGeom>
              <a:avLst/>
              <a:gdLst/>
              <a:ahLst/>
              <a:cxnLst/>
              <a:rect l="l" t="t" r="r" b="b"/>
              <a:pathLst>
                <a:path w="207645" h="224789">
                  <a:moveTo>
                    <a:pt x="0" y="0"/>
                  </a:moveTo>
                  <a:lnTo>
                    <a:pt x="207424" y="35686"/>
                  </a:lnTo>
                  <a:lnTo>
                    <a:pt x="114795" y="224679"/>
                  </a:lnTo>
                </a:path>
              </a:pathLst>
            </a:custGeom>
            <a:ln w="84175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2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609600" y="6173055"/>
            <a:ext cx="2609645" cy="1802445"/>
          </a:xfrm>
          <a:custGeom>
            <a:avLst/>
            <a:gdLst/>
            <a:ahLst/>
            <a:cxnLst/>
            <a:rect l="l" t="t" r="r" b="b"/>
            <a:pathLst>
              <a:path w="2605404" h="1104265">
                <a:moveTo>
                  <a:pt x="2374908" y="1103789"/>
                </a:moveTo>
                <a:lnTo>
                  <a:pt x="230123" y="1103789"/>
                </a:lnTo>
                <a:lnTo>
                  <a:pt x="206954" y="1101713"/>
                </a:lnTo>
                <a:lnTo>
                  <a:pt x="164269" y="1089993"/>
                </a:lnTo>
                <a:lnTo>
                  <a:pt x="124962" y="1071330"/>
                </a:lnTo>
                <a:lnTo>
                  <a:pt x="89748" y="1046438"/>
                </a:lnTo>
                <a:lnTo>
                  <a:pt x="59339" y="1016029"/>
                </a:lnTo>
                <a:lnTo>
                  <a:pt x="34447" y="980814"/>
                </a:lnTo>
                <a:lnTo>
                  <a:pt x="15784" y="941508"/>
                </a:lnTo>
                <a:lnTo>
                  <a:pt x="4065" y="898823"/>
                </a:lnTo>
                <a:lnTo>
                  <a:pt x="0" y="853470"/>
                </a:lnTo>
                <a:lnTo>
                  <a:pt x="0" y="252306"/>
                </a:lnTo>
                <a:lnTo>
                  <a:pt x="4065" y="206954"/>
                </a:lnTo>
                <a:lnTo>
                  <a:pt x="15784" y="164268"/>
                </a:lnTo>
                <a:lnTo>
                  <a:pt x="34447" y="124962"/>
                </a:lnTo>
                <a:lnTo>
                  <a:pt x="59339" y="89748"/>
                </a:lnTo>
                <a:lnTo>
                  <a:pt x="89748" y="59339"/>
                </a:lnTo>
                <a:lnTo>
                  <a:pt x="124962" y="34447"/>
                </a:lnTo>
                <a:lnTo>
                  <a:pt x="164269" y="15784"/>
                </a:lnTo>
                <a:lnTo>
                  <a:pt x="206954" y="4065"/>
                </a:lnTo>
                <a:lnTo>
                  <a:pt x="252307" y="0"/>
                </a:lnTo>
                <a:lnTo>
                  <a:pt x="2352724" y="0"/>
                </a:lnTo>
                <a:lnTo>
                  <a:pt x="2398076" y="4065"/>
                </a:lnTo>
                <a:lnTo>
                  <a:pt x="2440762" y="15784"/>
                </a:lnTo>
                <a:lnTo>
                  <a:pt x="2480068" y="34447"/>
                </a:lnTo>
                <a:lnTo>
                  <a:pt x="2515282" y="59339"/>
                </a:lnTo>
                <a:lnTo>
                  <a:pt x="2545692" y="89748"/>
                </a:lnTo>
                <a:lnTo>
                  <a:pt x="2570584" y="124962"/>
                </a:lnTo>
                <a:lnTo>
                  <a:pt x="2589246" y="164268"/>
                </a:lnTo>
                <a:lnTo>
                  <a:pt x="2600966" y="206954"/>
                </a:lnTo>
                <a:lnTo>
                  <a:pt x="2605031" y="252306"/>
                </a:lnTo>
                <a:lnTo>
                  <a:pt x="2605031" y="853470"/>
                </a:lnTo>
                <a:lnTo>
                  <a:pt x="2600966" y="898823"/>
                </a:lnTo>
                <a:lnTo>
                  <a:pt x="2589246" y="941508"/>
                </a:lnTo>
                <a:lnTo>
                  <a:pt x="2570584" y="980814"/>
                </a:lnTo>
                <a:lnTo>
                  <a:pt x="2545692" y="1016029"/>
                </a:lnTo>
                <a:lnTo>
                  <a:pt x="2515282" y="1046438"/>
                </a:lnTo>
                <a:lnTo>
                  <a:pt x="2480068" y="1071330"/>
                </a:lnTo>
                <a:lnTo>
                  <a:pt x="2440762" y="1089993"/>
                </a:lnTo>
                <a:lnTo>
                  <a:pt x="2398076" y="1101713"/>
                </a:lnTo>
                <a:lnTo>
                  <a:pt x="2374908" y="1103789"/>
                </a:lnTo>
                <a:close/>
              </a:path>
            </a:pathLst>
          </a:custGeom>
          <a:solidFill>
            <a:srgbClr val="90D8FA"/>
          </a:solidFill>
        </p:spPr>
        <p:txBody>
          <a:bodyPr vert="horz" wrap="square" lIns="0" tIns="0" rIns="0" bIns="0" rtlCol="0" anchor="ctr"/>
          <a:lstStyle/>
          <a:p>
            <a:pPr algn="ctr"/>
            <a:endParaRPr sz="2400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482" y="6807975"/>
            <a:ext cx="2058291" cy="386644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24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쇼핑몰</a:t>
            </a:r>
            <a:endParaRPr sz="2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74307" y="6504374"/>
            <a:ext cx="1704339" cy="690245"/>
            <a:chOff x="3406107" y="6965682"/>
            <a:chExt cx="1704339" cy="690245"/>
          </a:xfrm>
        </p:grpSpPr>
        <p:sp>
          <p:nvSpPr>
            <p:cNvPr id="13" name="object 13"/>
            <p:cNvSpPr/>
            <p:nvPr/>
          </p:nvSpPr>
          <p:spPr>
            <a:xfrm>
              <a:off x="3448158" y="7074278"/>
              <a:ext cx="1619885" cy="539750"/>
            </a:xfrm>
            <a:custGeom>
              <a:avLst/>
              <a:gdLst/>
              <a:ahLst/>
              <a:cxnLst/>
              <a:rect l="l" t="t" r="r" b="b"/>
              <a:pathLst>
                <a:path w="1619885" h="539750">
                  <a:moveTo>
                    <a:pt x="0" y="539480"/>
                  </a:moveTo>
                  <a:lnTo>
                    <a:pt x="1619876" y="0"/>
                  </a:lnTo>
                </a:path>
              </a:pathLst>
            </a:custGeom>
            <a:ln w="84100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2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68622" y="7007727"/>
              <a:ext cx="200025" cy="239395"/>
            </a:xfrm>
            <a:custGeom>
              <a:avLst/>
              <a:gdLst/>
              <a:ahLst/>
              <a:cxnLst/>
              <a:rect l="l" t="t" r="r" b="b"/>
              <a:pathLst>
                <a:path w="200025" h="239395">
                  <a:moveTo>
                    <a:pt x="0" y="0"/>
                  </a:moveTo>
                  <a:lnTo>
                    <a:pt x="199412" y="66553"/>
                  </a:lnTo>
                  <a:lnTo>
                    <a:pt x="79722" y="239380"/>
                  </a:lnTo>
                </a:path>
              </a:pathLst>
            </a:custGeom>
            <a:ln w="84091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2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496800" y="2389473"/>
            <a:ext cx="5522617" cy="1663430"/>
            <a:chOff x="12241743" y="3032281"/>
            <a:chExt cx="5207635" cy="1096010"/>
          </a:xfrm>
        </p:grpSpPr>
        <p:sp>
          <p:nvSpPr>
            <p:cNvPr id="16" name="object 16"/>
            <p:cNvSpPr/>
            <p:nvPr/>
          </p:nvSpPr>
          <p:spPr>
            <a:xfrm>
              <a:off x="12283794" y="3172356"/>
              <a:ext cx="2649855" cy="423545"/>
            </a:xfrm>
            <a:custGeom>
              <a:avLst/>
              <a:gdLst/>
              <a:ahLst/>
              <a:cxnLst/>
              <a:rect l="l" t="t" r="r" b="b"/>
              <a:pathLst>
                <a:path w="2649855" h="423545">
                  <a:moveTo>
                    <a:pt x="2649362" y="423418"/>
                  </a:moveTo>
                  <a:lnTo>
                    <a:pt x="0" y="0"/>
                  </a:lnTo>
                </a:path>
              </a:pathLst>
            </a:custGeom>
            <a:ln w="84100">
              <a:solidFill>
                <a:srgbClr val="1FA1E3"/>
              </a:solidFill>
            </a:ln>
          </p:spPr>
          <p:txBody>
            <a:bodyPr wrap="square" lIns="0" tIns="0" rIns="0" bIns="0" rtlCol="0"/>
            <a:lstStyle/>
            <a:p>
              <a:endParaRPr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2283794" y="3074309"/>
              <a:ext cx="186055" cy="249554"/>
            </a:xfrm>
            <a:custGeom>
              <a:avLst/>
              <a:gdLst/>
              <a:ahLst/>
              <a:cxnLst/>
              <a:rect l="l" t="t" r="r" b="b"/>
              <a:pathLst>
                <a:path w="186054" h="249554">
                  <a:moveTo>
                    <a:pt x="146051" y="249145"/>
                  </a:moveTo>
                  <a:lnTo>
                    <a:pt x="0" y="98049"/>
                  </a:lnTo>
                  <a:lnTo>
                    <a:pt x="185869" y="0"/>
                  </a:lnTo>
                </a:path>
              </a:pathLst>
            </a:custGeom>
            <a:ln w="84058">
              <a:solidFill>
                <a:srgbClr val="1FA1E3"/>
              </a:solidFill>
            </a:ln>
          </p:spPr>
          <p:txBody>
            <a:bodyPr wrap="square" lIns="0" tIns="0" rIns="0" bIns="0" rtlCol="0"/>
            <a:lstStyle/>
            <a:p>
              <a:endParaRPr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4933242" y="3061824"/>
              <a:ext cx="2515870" cy="1066165"/>
            </a:xfrm>
            <a:custGeom>
              <a:avLst/>
              <a:gdLst/>
              <a:ahLst/>
              <a:cxnLst/>
              <a:rect l="l" t="t" r="r" b="b"/>
              <a:pathLst>
                <a:path w="2515869" h="1066164">
                  <a:moveTo>
                    <a:pt x="2284943" y="1065997"/>
                  </a:moveTo>
                  <a:lnTo>
                    <a:pt x="230896" y="1065997"/>
                  </a:lnTo>
                  <a:lnTo>
                    <a:pt x="206954" y="1063852"/>
                  </a:lnTo>
                  <a:lnTo>
                    <a:pt x="164269" y="1052132"/>
                  </a:lnTo>
                  <a:lnTo>
                    <a:pt x="124963" y="1033469"/>
                  </a:lnTo>
                  <a:lnTo>
                    <a:pt x="89749" y="1008577"/>
                  </a:lnTo>
                  <a:lnTo>
                    <a:pt x="59339" y="978168"/>
                  </a:lnTo>
                  <a:lnTo>
                    <a:pt x="34447" y="942954"/>
                  </a:lnTo>
                  <a:lnTo>
                    <a:pt x="15785" y="903648"/>
                  </a:lnTo>
                  <a:lnTo>
                    <a:pt x="4065" y="860962"/>
                  </a:lnTo>
                  <a:lnTo>
                    <a:pt x="0" y="815609"/>
                  </a:lnTo>
                  <a:lnTo>
                    <a:pt x="0" y="252306"/>
                  </a:lnTo>
                  <a:lnTo>
                    <a:pt x="4065" y="206953"/>
                  </a:lnTo>
                  <a:lnTo>
                    <a:pt x="15785" y="164268"/>
                  </a:lnTo>
                  <a:lnTo>
                    <a:pt x="34447" y="124962"/>
                  </a:lnTo>
                  <a:lnTo>
                    <a:pt x="59339" y="89748"/>
                  </a:lnTo>
                  <a:lnTo>
                    <a:pt x="89749" y="59338"/>
                  </a:lnTo>
                  <a:lnTo>
                    <a:pt x="124963" y="34446"/>
                  </a:lnTo>
                  <a:lnTo>
                    <a:pt x="164269" y="15784"/>
                  </a:lnTo>
                  <a:lnTo>
                    <a:pt x="206954" y="4064"/>
                  </a:lnTo>
                  <a:lnTo>
                    <a:pt x="252298" y="0"/>
                  </a:lnTo>
                  <a:lnTo>
                    <a:pt x="2263541" y="0"/>
                  </a:lnTo>
                  <a:lnTo>
                    <a:pt x="2308885" y="4064"/>
                  </a:lnTo>
                  <a:lnTo>
                    <a:pt x="2351570" y="15784"/>
                  </a:lnTo>
                  <a:lnTo>
                    <a:pt x="2390877" y="34446"/>
                  </a:lnTo>
                  <a:lnTo>
                    <a:pt x="2426091" y="59338"/>
                  </a:lnTo>
                  <a:lnTo>
                    <a:pt x="2456500" y="89748"/>
                  </a:lnTo>
                  <a:lnTo>
                    <a:pt x="2481392" y="124962"/>
                  </a:lnTo>
                  <a:lnTo>
                    <a:pt x="2500055" y="164268"/>
                  </a:lnTo>
                  <a:lnTo>
                    <a:pt x="2511775" y="206953"/>
                  </a:lnTo>
                  <a:lnTo>
                    <a:pt x="2515840" y="252306"/>
                  </a:lnTo>
                  <a:lnTo>
                    <a:pt x="2515840" y="815609"/>
                  </a:lnTo>
                  <a:lnTo>
                    <a:pt x="2511775" y="860962"/>
                  </a:lnTo>
                  <a:lnTo>
                    <a:pt x="2500055" y="903648"/>
                  </a:lnTo>
                  <a:lnTo>
                    <a:pt x="2481392" y="942954"/>
                  </a:lnTo>
                  <a:lnTo>
                    <a:pt x="2456500" y="978168"/>
                  </a:lnTo>
                  <a:lnTo>
                    <a:pt x="2426091" y="1008577"/>
                  </a:lnTo>
                  <a:lnTo>
                    <a:pt x="2390877" y="1033469"/>
                  </a:lnTo>
                  <a:lnTo>
                    <a:pt x="2351570" y="1052132"/>
                  </a:lnTo>
                  <a:lnTo>
                    <a:pt x="2308885" y="1063852"/>
                  </a:lnTo>
                  <a:lnTo>
                    <a:pt x="2284943" y="1065997"/>
                  </a:lnTo>
                  <a:close/>
                </a:path>
              </a:pathLst>
            </a:custGeom>
            <a:solidFill>
              <a:srgbClr val="90D8FA"/>
            </a:solidFill>
          </p:spPr>
          <p:txBody>
            <a:bodyPr wrap="square" lIns="0" tIns="0" rIns="0" bIns="0" rtlCol="0"/>
            <a:lstStyle/>
            <a:p>
              <a:endParaRPr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733417" y="2996463"/>
            <a:ext cx="1904312" cy="386644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ko-KR" altLang="en-US" sz="24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게</a:t>
            </a:r>
            <a:r>
              <a:rPr sz="2400" b="1" spc="-25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시판</a:t>
            </a:r>
            <a:endParaRPr sz="2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809B12B-9193-27A8-0208-A692C35BDD4A}"/>
              </a:ext>
            </a:extLst>
          </p:cNvPr>
          <p:cNvSpPr txBox="1"/>
          <p:nvPr/>
        </p:nvSpPr>
        <p:spPr>
          <a:xfrm>
            <a:off x="592435" y="11275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201400" y="23241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로그인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 err="1">
                  <a:latin typeface="+mj-ea"/>
                  <a:ea typeface="+mj-ea"/>
                </a:rPr>
                <a:t>회원정보찾기</a:t>
              </a:r>
              <a:endParaRPr lang="en-US" altLang="ko-KR" sz="28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34799" y="2916192"/>
            <a:ext cx="4620347" cy="621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258B2D-377E-1A80-D572-C99540C9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2057652"/>
            <a:ext cx="8065848" cy="31290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3F7FDC-0FBB-FD95-A326-017E2BA1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2" y="5517754"/>
            <a:ext cx="8065848" cy="3171541"/>
          </a:xfrm>
          <a:prstGeom prst="rect">
            <a:avLst/>
          </a:prstGeom>
        </p:spPr>
      </p:pic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9067800" y="3385757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0B68D2F6-BF09-8F37-BE6C-FCFFA43A63DA}"/>
              </a:ext>
            </a:extLst>
          </p:cNvPr>
          <p:cNvSpPr/>
          <p:nvPr/>
        </p:nvSpPr>
        <p:spPr>
          <a:xfrm>
            <a:off x="9136174" y="6664153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924454" y="23241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회원가입</a:t>
              </a:r>
              <a:endParaRPr lang="en-US" altLang="ko-KR" sz="28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77599" y="2916192"/>
            <a:ext cx="4620347" cy="621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8839200" y="5143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CFE78-5BA8-1405-0950-DE2B4D93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58912"/>
            <a:ext cx="7391400" cy="72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5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96600" y="22479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마이페이지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 err="1">
                  <a:latin typeface="+mj-ea"/>
                  <a:ea typeface="+mj-ea"/>
                </a:rPr>
                <a:t>내정보</a:t>
              </a:r>
              <a:r>
                <a:rPr lang="ko-KR" altLang="en-US" sz="2800" dirty="0">
                  <a:latin typeface="+mj-ea"/>
                  <a:ea typeface="+mj-ea"/>
                </a:rPr>
                <a:t> 수정하기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77599" y="2916192"/>
            <a:ext cx="4620347" cy="621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8610599" y="3684059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E1CBD4-6B8D-DC60-5465-5D16F988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2062622"/>
            <a:ext cx="6345426" cy="41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810999" y="6102618"/>
            <a:ext cx="5204717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2800" dirty="0">
                  <a:latin typeface="+mj-ea"/>
                  <a:ea typeface="+mj-ea"/>
                </a:rPr>
                <a:t>상품 목록</a:t>
              </a:r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상품 이미지</a:t>
              </a:r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상품 설명</a:t>
              </a:r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상품 가격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63822C-A232-E104-83A6-33A61FC6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537742"/>
            <a:ext cx="8645778" cy="8044977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1811000" y="3252529"/>
            <a:ext cx="5204717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2800" dirty="0">
                  <a:latin typeface="+mj-ea"/>
                  <a:ea typeface="+mj-ea"/>
                </a:rPr>
                <a:t>쇼핑몰 상품 카테고리 구현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031896" y="6576169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005465" y="38481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420061" y="6102617"/>
            <a:ext cx="5718441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2800" dirty="0">
                  <a:latin typeface="+mj-ea"/>
                  <a:ea typeface="+mj-ea"/>
                </a:rPr>
                <a:t>장바구니 구현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장바구니 상품 확인</a:t>
              </a:r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가격확인 및 주문하기 기능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0010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1430000" y="2537543"/>
            <a:ext cx="5718441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2800" dirty="0">
                  <a:latin typeface="+mj-ea"/>
                  <a:ea typeface="+mj-ea"/>
                </a:rPr>
                <a:t>상품 정보 확인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상품의 자세한 정보 확인</a:t>
              </a:r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장바구니 담기기능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005465" y="6683654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005465" y="2994454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572B3D-9396-00D6-27B5-E278D4BA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2" y="1771650"/>
            <a:ext cx="8873545" cy="32649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2918CE-92E9-3C69-FA9D-1DBD1F2E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" y="5469790"/>
            <a:ext cx="8895355" cy="38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EFD51-A20D-C66B-FFA3-804D6326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2" y="1718306"/>
            <a:ext cx="8904942" cy="41257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7C7D16-11CE-671C-A417-A70BC443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1" y="5854725"/>
            <a:ext cx="8904941" cy="3517791"/>
          </a:xfrm>
          <a:prstGeom prst="rect">
            <a:avLst/>
          </a:prstGeom>
        </p:spPr>
      </p:pic>
      <p:grpSp>
        <p:nvGrpSpPr>
          <p:cNvPr id="22" name="Group 8">
            <a:extLst>
              <a:ext uri="{FF2B5EF4-FFF2-40B4-BE49-F238E27FC236}">
                <a16:creationId xmlns:a16="http://schemas.microsoft.com/office/drawing/2014/main" id="{B107D243-3EDF-9416-C9AB-3F336CDC3DF1}"/>
              </a:ext>
            </a:extLst>
          </p:cNvPr>
          <p:cNvGrpSpPr/>
          <p:nvPr/>
        </p:nvGrpSpPr>
        <p:grpSpPr>
          <a:xfrm>
            <a:off x="12076998" y="6461259"/>
            <a:ext cx="4823716" cy="1981200"/>
            <a:chOff x="-6108" y="-28575"/>
            <a:chExt cx="1705837" cy="1859829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E2B755C-8996-AC73-85EC-EEBAC43F21D6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2800" dirty="0">
                  <a:latin typeface="+mj-ea"/>
                  <a:ea typeface="+mj-ea"/>
                </a:rPr>
                <a:t>토스페이를 통한</a:t>
              </a:r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결제 페이지 구현</a:t>
              </a: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F0BAAF03-53F0-2679-BD18-73137E6C44F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D18B4179-E438-9990-64B2-2D5E7369284F}"/>
              </a:ext>
            </a:extLst>
          </p:cNvPr>
          <p:cNvGrpSpPr/>
          <p:nvPr/>
        </p:nvGrpSpPr>
        <p:grpSpPr>
          <a:xfrm>
            <a:off x="12076997" y="2324100"/>
            <a:ext cx="4823716" cy="1981200"/>
            <a:chOff x="-6108" y="-28575"/>
            <a:chExt cx="1705837" cy="1859829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E988097-B900-DE60-D115-B3918CE1E113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2800" dirty="0">
                  <a:latin typeface="+mj-ea"/>
                  <a:ea typeface="+mj-ea"/>
                </a:rPr>
                <a:t>상품 주문 확인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ko-KR" altLang="en-US" sz="2800" dirty="0">
                <a:latin typeface="+mj-ea"/>
                <a:ea typeface="+mj-ea"/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DC7C4120-F0A3-29DA-E9BA-3850569C1ADD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8CF7075B-9497-A460-9122-875E6D60AFB5}"/>
              </a:ext>
            </a:extLst>
          </p:cNvPr>
          <p:cNvSpPr/>
          <p:nvPr/>
        </p:nvSpPr>
        <p:spPr>
          <a:xfrm>
            <a:off x="10419450" y="694314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3B49984F-E269-0F59-CEA6-2C941DCAA110}"/>
              </a:ext>
            </a:extLst>
          </p:cNvPr>
          <p:cNvSpPr/>
          <p:nvPr/>
        </p:nvSpPr>
        <p:spPr>
          <a:xfrm>
            <a:off x="10363200" y="292800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5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192001" y="6695558"/>
            <a:ext cx="4823716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2800" dirty="0">
                  <a:latin typeface="+mj-ea"/>
                  <a:ea typeface="+mj-ea"/>
                </a:rPr>
                <a:t>주문 내역 확인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2192000" y="2558399"/>
            <a:ext cx="4823716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2800" dirty="0">
                  <a:latin typeface="+mj-ea"/>
                  <a:ea typeface="+mj-ea"/>
                </a:rPr>
                <a:t>상품 주문 완료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ko-KR" altLang="en-US" sz="2800" dirty="0">
                <a:latin typeface="+mj-ea"/>
                <a:ea typeface="+mj-ea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534453" y="717744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478203" y="31623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320479-CE87-925B-2A0C-7A777300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1" y="1733077"/>
            <a:ext cx="9854102" cy="35826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58D72D-2FE4-73F6-A531-DD037770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9" y="5442532"/>
            <a:ext cx="9842014" cy="3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0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30547" y="2234006"/>
            <a:ext cx="4763168" cy="3059981"/>
            <a:chOff x="0" y="0"/>
            <a:chExt cx="6350891" cy="4079975"/>
          </a:xfrm>
        </p:grpSpPr>
        <p:grpSp>
          <p:nvGrpSpPr>
            <p:cNvPr id="3" name="Group 3"/>
            <p:cNvGrpSpPr/>
            <p:nvPr/>
          </p:nvGrpSpPr>
          <p:grpSpPr>
            <a:xfrm>
              <a:off x="1707" y="0"/>
              <a:ext cx="6349184" cy="1073802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7" y="1131846"/>
              <a:ext cx="6349184" cy="2948129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087405" y="5825898"/>
            <a:ext cx="4764448" cy="3059981"/>
            <a:chOff x="0" y="0"/>
            <a:chExt cx="6352598" cy="407997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352598" cy="1073802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131846"/>
              <a:ext cx="6352598" cy="2948129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853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9101196" y="2234006"/>
            <a:ext cx="4763168" cy="3059981"/>
            <a:chOff x="0" y="0"/>
            <a:chExt cx="6350891" cy="4079975"/>
          </a:xfrm>
        </p:grpSpPr>
        <p:grpSp>
          <p:nvGrpSpPr>
            <p:cNvPr id="19" name="Group 19"/>
            <p:cNvGrpSpPr/>
            <p:nvPr/>
          </p:nvGrpSpPr>
          <p:grpSpPr>
            <a:xfrm>
              <a:off x="853" y="0"/>
              <a:ext cx="6349184" cy="1073802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53" y="1131846"/>
              <a:ext cx="6349184" cy="2948129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3856381" y="5825898"/>
            <a:ext cx="4763168" cy="3059981"/>
            <a:chOff x="0" y="0"/>
            <a:chExt cx="6350891" cy="4079975"/>
          </a:xfrm>
        </p:grpSpPr>
        <p:grpSp>
          <p:nvGrpSpPr>
            <p:cNvPr id="27" name="Group 27"/>
            <p:cNvGrpSpPr/>
            <p:nvPr/>
          </p:nvGrpSpPr>
          <p:grpSpPr>
            <a:xfrm>
              <a:off x="853" y="0"/>
              <a:ext cx="6349184" cy="1073802"/>
              <a:chOff x="0" y="0"/>
              <a:chExt cx="109764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853" y="1131846"/>
              <a:ext cx="6349184" cy="2948129"/>
              <a:chOff x="0" y="0"/>
              <a:chExt cx="109764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4061720" y="2376299"/>
            <a:ext cx="4353769" cy="42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970" b="1" spc="-118" dirty="0">
                <a:solidFill>
                  <a:srgbClr val="FFFFFF"/>
                </a:solidFill>
                <a:latin typeface="Gothic A1 Bold Bold"/>
              </a:rPr>
              <a:t>1 </a:t>
            </a:r>
            <a:r>
              <a:rPr lang="en-US" sz="2970" b="1" spc="-118" dirty="0" err="1">
                <a:solidFill>
                  <a:srgbClr val="FFFFFF"/>
                </a:solidFill>
                <a:latin typeface="Gothic A1 Bold Bold"/>
              </a:rPr>
              <a:t>개발</a:t>
            </a:r>
            <a:r>
              <a:rPr lang="ko-KR" altLang="en-US" sz="2970" b="1" spc="-118" dirty="0">
                <a:solidFill>
                  <a:srgbClr val="FFFFFF"/>
                </a:solidFill>
                <a:latin typeface="Gothic A1 Bold Bold"/>
              </a:rPr>
              <a:t>환경</a:t>
            </a:r>
            <a:endParaRPr lang="en-US" sz="2970" b="1" spc="-11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292744" y="5968191"/>
            <a:ext cx="4353769" cy="42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970" spc="-118" dirty="0">
                <a:solidFill>
                  <a:srgbClr val="FFFFFF"/>
                </a:solidFill>
                <a:latin typeface="Gothic A1 Bold Bold"/>
              </a:rPr>
              <a:t>4 </a:t>
            </a:r>
            <a:r>
              <a:rPr lang="ko-KR" altLang="en-US" sz="2970" spc="-118" dirty="0">
                <a:solidFill>
                  <a:srgbClr val="FFFFFF"/>
                </a:solidFill>
                <a:latin typeface="Gothic A1 Bold Bold"/>
              </a:rPr>
              <a:t>개발팀</a:t>
            </a:r>
            <a:endParaRPr lang="en-US" sz="2970" spc="-11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306536" y="2376299"/>
            <a:ext cx="4353769" cy="51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970" spc="-118">
                <a:solidFill>
                  <a:srgbClr val="FFFFFF"/>
                </a:solidFill>
                <a:latin typeface="Gothic A1 Bold Bold"/>
              </a:rPr>
              <a:t> 2  프로젝트 소개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060440" y="5968191"/>
            <a:ext cx="4353769" cy="51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970" spc="-118">
                <a:solidFill>
                  <a:srgbClr val="FFFFFF"/>
                </a:solidFill>
                <a:latin typeface="Gothic A1 Bold Bold"/>
              </a:rPr>
              <a:t>3 프로젝트 시연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목차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1196" y="3513312"/>
            <a:ext cx="476316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altLang="ko-KR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기능</a:t>
            </a:r>
            <a:r>
              <a:rPr lang="en-US" altLang="ko-KR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설명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        </a:t>
            </a:r>
          </a:p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2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구조도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885244" y="3513312"/>
            <a:ext cx="476316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제작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동기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2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사용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기술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03869" y="7300799"/>
            <a:ext cx="476316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개발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팀 소개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830547" y="7312395"/>
            <a:ext cx="476316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기능구현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ts val="3900"/>
              </a:lnSpc>
            </a:pP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게시글 확인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게시글 작성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게시글 검색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4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B6C744-AEFC-63D6-0C0A-8FBB7E6F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6" y="2045917"/>
            <a:ext cx="11972913" cy="5774436"/>
          </a:xfrm>
          <a:prstGeom prst="rect">
            <a:avLst/>
          </a:prstGeom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게시글 확인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게시글 작성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게시글 검색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4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CEF97-C837-01DB-799D-35C7A300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714500"/>
            <a:ext cx="1146810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7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게시글 확인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게시글 작성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800" dirty="0">
                <a:latin typeface="+mj-ea"/>
                <a:ea typeface="+mj-ea"/>
              </a:endParaRPr>
            </a:p>
            <a:p>
              <a:r>
                <a:rPr lang="ko-KR" altLang="en-US" sz="2800" dirty="0">
                  <a:latin typeface="+mj-ea"/>
                  <a:ea typeface="+mj-ea"/>
                </a:rPr>
                <a:t>게시글 검색</a:t>
              </a:r>
              <a:endParaRPr lang="en-US" altLang="ko-KR" sz="28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4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E7FA6F-BA9D-39D2-681E-B8404360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968672"/>
            <a:ext cx="11804212" cy="61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78747" y="2318364"/>
            <a:ext cx="4343251" cy="66351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59748" y="3001904"/>
            <a:ext cx="4343250" cy="478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2800" spc="-44" dirty="0">
                <a:solidFill>
                  <a:srgbClr val="494949"/>
                </a:solidFill>
                <a:latin typeface="+mj-ea"/>
                <a:ea typeface="+mj-ea"/>
              </a:rPr>
              <a:t>회원 정보 수정</a:t>
            </a:r>
            <a:endParaRPr lang="en-US" altLang="ko-KR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363200" y="30099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729970-1E05-7450-7090-9EE68B0B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3" y="2096759"/>
            <a:ext cx="9053135" cy="28413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E7CF29-D2A9-E788-F2D8-0487E2B7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3" y="5644155"/>
            <a:ext cx="11389867" cy="2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78747" y="2019300"/>
            <a:ext cx="4343251" cy="70615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59748" y="3001904"/>
            <a:ext cx="4343250" cy="478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2800" spc="-44" dirty="0">
                <a:solidFill>
                  <a:srgbClr val="494949"/>
                </a:solidFill>
                <a:latin typeface="+mj-ea"/>
                <a:ea typeface="+mj-ea"/>
              </a:rPr>
              <a:t>상품 등록</a:t>
            </a:r>
            <a:endParaRPr lang="en-US" altLang="ko-KR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2800" spc="-44" dirty="0">
                <a:solidFill>
                  <a:srgbClr val="494949"/>
                </a:solidFill>
                <a:latin typeface="+mj-ea"/>
                <a:ea typeface="+mj-ea"/>
              </a:rPr>
              <a:t>상품 삭제</a:t>
            </a: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3C0C44-24A7-650C-4F2A-ADCCDCDE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1" y="1710023"/>
            <a:ext cx="9284024" cy="32603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DE6C82-43A4-8649-8CF7-D745759D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5" y="5316608"/>
            <a:ext cx="9297489" cy="4283858"/>
          </a:xfrm>
          <a:prstGeom prst="rect">
            <a:avLst/>
          </a:prstGeom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15600" y="6667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679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15600" y="6667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AF1607-86E7-C399-DD87-B1C938D2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1" y="1638203"/>
            <a:ext cx="9415913" cy="38100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4EBDEB-CC5E-5265-143D-9A466BF0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7" y="5525321"/>
            <a:ext cx="9399348" cy="3810097"/>
          </a:xfrm>
          <a:prstGeom prst="rect">
            <a:avLst/>
          </a:prstGeom>
        </p:spPr>
      </p:pic>
      <p:grpSp>
        <p:nvGrpSpPr>
          <p:cNvPr id="24" name="Group 8">
            <a:extLst>
              <a:ext uri="{FF2B5EF4-FFF2-40B4-BE49-F238E27FC236}">
                <a16:creationId xmlns:a16="http://schemas.microsoft.com/office/drawing/2014/main" id="{BF3B9808-D49D-23E2-CE89-FB39E1F2F87A}"/>
              </a:ext>
            </a:extLst>
          </p:cNvPr>
          <p:cNvGrpSpPr/>
          <p:nvPr/>
        </p:nvGrpSpPr>
        <p:grpSpPr>
          <a:xfrm>
            <a:off x="12178747" y="2019300"/>
            <a:ext cx="4343251" cy="7061536"/>
            <a:chOff x="0" y="0"/>
            <a:chExt cx="1705837" cy="1859828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BD70BDD-9EFE-BDD0-D5B7-493DEF18CDEC}"/>
                </a:ext>
              </a:extLst>
            </p:cNvPr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1C757776-10CC-0895-E9E6-4B0B67888CF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7" name="TextBox 11">
            <a:extLst>
              <a:ext uri="{FF2B5EF4-FFF2-40B4-BE49-F238E27FC236}">
                <a16:creationId xmlns:a16="http://schemas.microsoft.com/office/drawing/2014/main" id="{794915A7-A08F-0210-79C2-82C008D6B450}"/>
              </a:ext>
            </a:extLst>
          </p:cNvPr>
          <p:cNvSpPr txBox="1"/>
          <p:nvPr/>
        </p:nvSpPr>
        <p:spPr>
          <a:xfrm>
            <a:off x="12559748" y="3001904"/>
            <a:ext cx="4343250" cy="478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2800" spc="-44" dirty="0">
                <a:solidFill>
                  <a:srgbClr val="494949"/>
                </a:solidFill>
                <a:latin typeface="+mj-ea"/>
                <a:ea typeface="+mj-ea"/>
              </a:rPr>
              <a:t>상품 편집</a:t>
            </a:r>
            <a:endParaRPr lang="en-US" altLang="ko-KR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2800" spc="-44" dirty="0">
                <a:solidFill>
                  <a:srgbClr val="494949"/>
                </a:solidFill>
                <a:latin typeface="+mj-ea"/>
                <a:ea typeface="+mj-ea"/>
              </a:rPr>
              <a:t>상품 수정</a:t>
            </a: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858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91999" y="1866900"/>
            <a:ext cx="4343251" cy="70615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0600" y="2763792"/>
            <a:ext cx="4343250" cy="5110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2800" spc="-44" dirty="0">
                <a:solidFill>
                  <a:srgbClr val="494949"/>
                </a:solidFill>
                <a:latin typeface="+mj-ea"/>
                <a:ea typeface="+mj-ea"/>
              </a:rPr>
              <a:t>게시글 확인</a:t>
            </a:r>
            <a:endParaRPr lang="en-US" altLang="ko-KR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2800" spc="-44" dirty="0">
                <a:solidFill>
                  <a:srgbClr val="494949"/>
                </a:solidFill>
                <a:latin typeface="+mj-ea"/>
                <a:ea typeface="+mj-ea"/>
              </a:rPr>
              <a:t>이벤트</a:t>
            </a:r>
            <a:r>
              <a:rPr lang="en-US" altLang="ko-KR" sz="2800" spc="-44" dirty="0">
                <a:solidFill>
                  <a:srgbClr val="494949"/>
                </a:solidFill>
                <a:latin typeface="+mj-ea"/>
                <a:ea typeface="+mj-ea"/>
              </a:rPr>
              <a:t> / </a:t>
            </a:r>
            <a:r>
              <a:rPr lang="ko-KR" altLang="en-US" sz="2800" spc="-44" dirty="0">
                <a:solidFill>
                  <a:srgbClr val="494949"/>
                </a:solidFill>
                <a:latin typeface="+mj-ea"/>
                <a:ea typeface="+mj-ea"/>
              </a:rPr>
              <a:t>공지사항 등록</a:t>
            </a:r>
            <a:endParaRPr lang="en-US" sz="28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85174" y="6793593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5F62EE-0DE7-E182-1DE7-89DD1A89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2" y="1570214"/>
            <a:ext cx="9460711" cy="3908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0EAF9F-F061-AB26-1029-719E0FEC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2" y="4932691"/>
            <a:ext cx="9428781" cy="39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371600" y="3848100"/>
            <a:ext cx="3830234" cy="18306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40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19563" y="3848100"/>
            <a:ext cx="3830234" cy="18306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400">
                <a:latin typeface="+mj-ea"/>
                <a:ea typeface="+mj-ea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19366" y="3848100"/>
            <a:ext cx="3830234" cy="18306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400">
                <a:latin typeface="+mj-ea"/>
                <a:ea typeface="+mj-ea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71600" y="4568983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200" spc="120" dirty="0">
                <a:solidFill>
                  <a:srgbClr val="FFFFFF"/>
                </a:solidFill>
                <a:latin typeface="+mj-ea"/>
                <a:ea typeface="+mj-ea"/>
              </a:rPr>
              <a:t>이윤상</a:t>
            </a:r>
            <a:endParaRPr lang="en-US" sz="32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19563" y="4606379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200" spc="120" dirty="0">
                <a:solidFill>
                  <a:srgbClr val="FFFFFF"/>
                </a:solidFill>
                <a:latin typeface="+mj-ea"/>
                <a:ea typeface="+mj-ea"/>
              </a:rPr>
              <a:t>이진석</a:t>
            </a:r>
            <a:endParaRPr lang="en-US" sz="32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19366" y="4579843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spc="120" dirty="0">
                <a:solidFill>
                  <a:srgbClr val="FFFFFF"/>
                </a:solidFill>
                <a:latin typeface="+mj-ea"/>
                <a:ea typeface="+mj-ea"/>
              </a:rPr>
              <a:t>임</a:t>
            </a:r>
            <a:r>
              <a:rPr lang="ko-KR" altLang="en-US" sz="3200" spc="120" dirty="0">
                <a:solidFill>
                  <a:srgbClr val="FFFFFF"/>
                </a:solidFill>
                <a:latin typeface="+mj-ea"/>
                <a:ea typeface="+mj-ea"/>
              </a:rPr>
              <a:t>홍일</a:t>
            </a:r>
            <a:endParaRPr lang="en-US" sz="32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개발팀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97" y="5822615"/>
            <a:ext cx="3830234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400" dirty="0">
                <a:solidFill>
                  <a:srgbClr val="494949"/>
                </a:solidFill>
                <a:latin typeface="+mj-ea"/>
                <a:ea typeface="+mj-ea"/>
              </a:rPr>
              <a:t>회원 관리</a:t>
            </a:r>
            <a:endParaRPr lang="en-US" sz="24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467723" y="5822615"/>
            <a:ext cx="3830234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400" dirty="0">
                <a:solidFill>
                  <a:srgbClr val="494949"/>
                </a:solidFill>
                <a:latin typeface="+mj-ea"/>
                <a:ea typeface="+mj-ea"/>
              </a:rPr>
              <a:t>쇼핑몰</a:t>
            </a:r>
            <a:endParaRPr lang="en-US" sz="24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9549" y="5822615"/>
            <a:ext cx="3830234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400" dirty="0">
                <a:solidFill>
                  <a:srgbClr val="494949"/>
                </a:solidFill>
                <a:latin typeface="+mj-ea"/>
                <a:ea typeface="+mj-ea"/>
              </a:rPr>
              <a:t>게시판</a:t>
            </a:r>
            <a:endParaRPr lang="en-US" sz="24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1371600" y="64389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6619563" y="64389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2019366" y="64389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Black"/>
              </a:rPr>
              <a:t>감사합니다</a:t>
            </a:r>
          </a:p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latin typeface="Gothic A1 Black"/>
              </a:rPr>
              <a:t>Q&amp;A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3117049"/>
            <a:ext cx="7636844" cy="6622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altLang="ko-KR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1.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개발환경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1FD779-E43F-9ACE-7240-E36338C9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395" y="1856904"/>
            <a:ext cx="8229631" cy="68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1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6165" y="1551214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220" y="2196764"/>
            <a:ext cx="6609576" cy="6788686"/>
            <a:chOff x="-14894" y="0"/>
            <a:chExt cx="1740794" cy="1787967"/>
          </a:xfrm>
        </p:grpSpPr>
        <p:sp>
          <p:nvSpPr>
            <p:cNvPr id="7" name="Freeform 7"/>
            <p:cNvSpPr/>
            <p:nvPr/>
          </p:nvSpPr>
          <p:spPr>
            <a:xfrm>
              <a:off x="-14894" y="0"/>
              <a:ext cx="1740794" cy="1787967"/>
            </a:xfrm>
            <a:custGeom>
              <a:avLst/>
              <a:gdLst/>
              <a:ahLst/>
              <a:cxnLst/>
              <a:rect l="l" t="t" r="r" b="b"/>
              <a:pathLst>
                <a:path w="1740794" h="1787967">
                  <a:moveTo>
                    <a:pt x="0" y="0"/>
                  </a:moveTo>
                  <a:lnTo>
                    <a:pt x="1740794" y="0"/>
                  </a:lnTo>
                  <a:lnTo>
                    <a:pt x="1740794" y="1787967"/>
                  </a:lnTo>
                  <a:lnTo>
                    <a:pt x="0" y="1787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65443" y="45761"/>
              <a:ext cx="1581762" cy="169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66"/>
                </a:lnSpc>
              </a:pPr>
              <a:r>
                <a:rPr lang="en-US" sz="22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좋아하는</a:t>
              </a:r>
              <a:r>
                <a:rPr lang="en-US" sz="22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2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게임인</a:t>
              </a:r>
              <a:r>
                <a:rPr lang="en-US" sz="22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2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리그오브레전드를</a:t>
              </a:r>
              <a:r>
                <a:rPr lang="en-US" sz="22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>
                <a:lnSpc>
                  <a:spcPts val="5966"/>
                </a:lnSpc>
              </a:pPr>
              <a:r>
                <a:rPr lang="en-US" sz="22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</a:t>
              </a:r>
              <a:r>
                <a:rPr lang="en-US" sz="22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한 </a:t>
              </a:r>
              <a:r>
                <a:rPr lang="en-US" sz="22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</a:t>
              </a:r>
              <a:r>
                <a:rPr lang="en-US" sz="22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2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쇼핑몰</a:t>
              </a:r>
              <a:r>
                <a:rPr lang="en-US" sz="22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2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사이트를</a:t>
              </a:r>
              <a:r>
                <a:rPr lang="en-US" sz="22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>
                <a:lnSpc>
                  <a:spcPts val="5524"/>
                </a:lnSpc>
              </a:pPr>
              <a:r>
                <a:rPr lang="en-US" sz="21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en-US" sz="21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프로그래밍을</a:t>
              </a:r>
              <a:r>
                <a:rPr lang="en-US" sz="21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1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통해</a:t>
              </a:r>
              <a:r>
                <a:rPr lang="en-US" sz="21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1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구현해</a:t>
              </a:r>
              <a:r>
                <a:rPr lang="en-US" sz="21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1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</a:t>
              </a:r>
              <a:r>
                <a:rPr lang="en-US" sz="21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1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싶었습니다</a:t>
              </a:r>
              <a:r>
                <a:rPr lang="en-US" sz="21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9426"/>
          <a:stretch>
            <a:fillRect/>
          </a:stretch>
        </p:blipFill>
        <p:spPr>
          <a:xfrm>
            <a:off x="10084496" y="723900"/>
            <a:ext cx="6188376" cy="91099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46771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제작동기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5250" y="2370511"/>
            <a:ext cx="734026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0759" y="2861289"/>
            <a:ext cx="3718889" cy="20918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22881" y="2741839"/>
            <a:ext cx="1482723" cy="20918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01448" y="2741839"/>
            <a:ext cx="2091875" cy="20918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83998" y="2741839"/>
            <a:ext cx="3718889" cy="20918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25597" y="5829464"/>
            <a:ext cx="3575851" cy="18507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l="16905" r="17728"/>
          <a:stretch>
            <a:fillRect/>
          </a:stretch>
        </p:blipFill>
        <p:spPr>
          <a:xfrm>
            <a:off x="2479378" y="6012856"/>
            <a:ext cx="2419582" cy="18507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14220" y="5829464"/>
            <a:ext cx="1850782" cy="185078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379377" y="6012856"/>
            <a:ext cx="2913268" cy="185078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사용 기술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2.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프로젝트 소개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8331D-EB69-7D36-503D-E1D86454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152900"/>
            <a:ext cx="7683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200" y="3302142"/>
            <a:ext cx="3458692" cy="35177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10200" y="3302142"/>
            <a:ext cx="3458692" cy="35177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15400" y="3302142"/>
            <a:ext cx="3443258" cy="3517758"/>
            <a:chOff x="1813" y="0"/>
            <a:chExt cx="809173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20600" y="3302142"/>
            <a:ext cx="3458692" cy="35177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4AEED"/>
            </a:solidFill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19644" y="4039413"/>
            <a:ext cx="858220" cy="61947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31058" y="3911473"/>
            <a:ext cx="681238" cy="8942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18145" y="3975444"/>
            <a:ext cx="772299" cy="75685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20196" y="3970552"/>
            <a:ext cx="726896" cy="76735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2210637" y="5024664"/>
            <a:ext cx="2974254" cy="6250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spc="-80" dirty="0">
                <a:solidFill>
                  <a:srgbClr val="0B3B7B"/>
                </a:solidFill>
                <a:ea typeface="Gothic A1 Medium Bold"/>
              </a:rPr>
              <a:t>회원가입 및 로그인</a:t>
            </a:r>
            <a:endParaRPr lang="en-US" altLang="ko-KR" sz="20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spc="-80" dirty="0">
                <a:solidFill>
                  <a:srgbClr val="0B3B7B"/>
                </a:solidFill>
                <a:ea typeface="Gothic A1 Medium Bold"/>
              </a:rPr>
              <a:t>마이페이지</a:t>
            </a:r>
            <a:endParaRPr lang="en-US" sz="20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639636" y="5024664"/>
            <a:ext cx="2974254" cy="62504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spc="-80" dirty="0">
                <a:solidFill>
                  <a:srgbClr val="0B3B7B"/>
                </a:solidFill>
                <a:ea typeface="Gothic A1 Medium Bold"/>
              </a:rPr>
              <a:t>아이템 쇼핑 </a:t>
            </a:r>
            <a:endParaRPr lang="en-US" altLang="ko-KR" sz="20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spc="-80" dirty="0">
                <a:solidFill>
                  <a:srgbClr val="0B3B7B"/>
                </a:solidFill>
                <a:ea typeface="Gothic A1 Medium Bold"/>
              </a:rPr>
              <a:t>장바구니</a:t>
            </a:r>
            <a:endParaRPr lang="en-US" sz="20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650036" y="5022805"/>
            <a:ext cx="2974254" cy="62876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spc="-80" dirty="0">
                <a:solidFill>
                  <a:srgbClr val="0B3B7B"/>
                </a:solidFill>
                <a:ea typeface="Gothic A1 Medium Bold"/>
              </a:rPr>
              <a:t>관리자 기능</a:t>
            </a:r>
            <a:endParaRPr lang="en-US" altLang="ko-KR" sz="20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spc="-80" dirty="0">
                <a:solidFill>
                  <a:srgbClr val="0B3B7B"/>
                </a:solidFill>
                <a:ea typeface="Gothic A1 Medium Bold"/>
              </a:rPr>
              <a:t>다국어 페이지</a:t>
            </a:r>
            <a:endParaRPr lang="en-US" sz="20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설명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FD53F51B-44A1-74F1-A532-36D5EDD23E65}"/>
              </a:ext>
            </a:extLst>
          </p:cNvPr>
          <p:cNvSpPr txBox="1"/>
          <p:nvPr/>
        </p:nvSpPr>
        <p:spPr>
          <a:xfrm>
            <a:off x="9086485" y="5036863"/>
            <a:ext cx="2974254" cy="62876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000" spc="-80" dirty="0">
                <a:solidFill>
                  <a:srgbClr val="0B3B7B"/>
                </a:solidFill>
                <a:ea typeface="Gothic A1 Medium Bold"/>
              </a:rPr>
              <a:t>상품 후기 및 문의</a:t>
            </a:r>
            <a:endParaRPr lang="en-US" altLang="ko-KR" sz="20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000" spc="-80" dirty="0">
                <a:solidFill>
                  <a:srgbClr val="0B3B7B"/>
                </a:solidFill>
                <a:ea typeface="Gothic A1 Medium Bold"/>
              </a:rPr>
              <a:t>이벤트 </a:t>
            </a:r>
            <a:r>
              <a:rPr lang="en-US" altLang="ko-KR" sz="2000" spc="-80" dirty="0">
                <a:solidFill>
                  <a:srgbClr val="0B3B7B"/>
                </a:solidFill>
                <a:ea typeface="Gothic A1 Medium Bold"/>
              </a:rPr>
              <a:t>/ </a:t>
            </a:r>
            <a:r>
              <a:rPr lang="ko-KR" altLang="en-US" sz="2000" spc="-80" dirty="0">
                <a:solidFill>
                  <a:srgbClr val="0B3B7B"/>
                </a:solidFill>
                <a:ea typeface="Gothic A1 Medium Bold"/>
              </a:rPr>
              <a:t>공지사항</a:t>
            </a:r>
            <a:endParaRPr lang="en-US" altLang="ko-KR" sz="2000" spc="-80" dirty="0">
              <a:solidFill>
                <a:srgbClr val="0B3B7B"/>
              </a:solidFill>
              <a:ea typeface="Gothic A1 Medium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2955" y="3572639"/>
            <a:ext cx="3257501" cy="808112"/>
            <a:chOff x="0" y="0"/>
            <a:chExt cx="672944" cy="166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en-US" altLang="ko-KR" sz="2400" b="1" dirty="0"/>
                <a:t>product</a:t>
              </a:r>
              <a:endParaRPr lang="ko-KR" altLang="en-US" sz="2400" b="1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82955" y="5069718"/>
            <a:ext cx="3257501" cy="808112"/>
            <a:chOff x="0" y="0"/>
            <a:chExt cx="672944" cy="166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en-US" altLang="ko-KR" sz="2400" b="1" dirty="0"/>
                <a:t>orders</a:t>
              </a:r>
              <a:endParaRPr lang="ko-KR" altLang="en-US" sz="2400" b="1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2955" y="6566798"/>
            <a:ext cx="3257501" cy="808112"/>
            <a:chOff x="0" y="0"/>
            <a:chExt cx="672944" cy="1669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en-US" altLang="ko-KR" sz="2400" b="1" dirty="0" err="1"/>
                <a:t>projectdata</a:t>
              </a:r>
              <a:endParaRPr lang="ko-KR" altLang="en-US" sz="2400" b="1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4961976" y="6863533"/>
            <a:ext cx="1498209" cy="214643"/>
            <a:chOff x="0" y="0"/>
            <a:chExt cx="3545840" cy="508000"/>
          </a:xfrm>
        </p:grpSpPr>
        <p:sp>
          <p:nvSpPr>
            <p:cNvPr id="13" name="Freeform 1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4961976" y="5366453"/>
            <a:ext cx="1498209" cy="214643"/>
            <a:chOff x="0" y="0"/>
            <a:chExt cx="3545840" cy="508000"/>
          </a:xfrm>
        </p:grpSpPr>
        <p:sp>
          <p:nvSpPr>
            <p:cNvPr id="16" name="Freeform 1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4961976" y="3869373"/>
            <a:ext cx="1498209" cy="214643"/>
            <a:chOff x="0" y="0"/>
            <a:chExt cx="3545840" cy="508000"/>
          </a:xfrm>
        </p:grpSpPr>
        <p:sp>
          <p:nvSpPr>
            <p:cNvPr id="19" name="Freeform 1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82955" y="8063877"/>
            <a:ext cx="3257501" cy="808112"/>
            <a:chOff x="0" y="0"/>
            <a:chExt cx="672944" cy="1669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4961976" y="8341562"/>
            <a:ext cx="1498209" cy="214643"/>
            <a:chOff x="0" y="0"/>
            <a:chExt cx="3545840" cy="508000"/>
          </a:xfrm>
        </p:grpSpPr>
        <p:sp>
          <p:nvSpPr>
            <p:cNvPr id="25" name="Freeform 25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47544" y="3572639"/>
            <a:ext cx="3257501" cy="808112"/>
            <a:chOff x="0" y="0"/>
            <a:chExt cx="672944" cy="1669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en-US" altLang="ko-KR" sz="2400" b="1" dirty="0"/>
                <a:t>board</a:t>
              </a:r>
              <a:endParaRPr lang="ko-KR" altLang="en-US" sz="2400" b="1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5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47544" y="5069718"/>
            <a:ext cx="3257501" cy="808112"/>
            <a:chOff x="0" y="0"/>
            <a:chExt cx="672944" cy="1669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en-US" altLang="ko-KR" sz="2400" b="1" dirty="0"/>
                <a:t>inquire</a:t>
              </a:r>
              <a:endParaRPr lang="ko-KR" altLang="en-US" sz="2400" b="1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47544" y="6566798"/>
            <a:ext cx="3257501" cy="808112"/>
            <a:chOff x="0" y="0"/>
            <a:chExt cx="672944" cy="16694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en-US" altLang="ko-KR" sz="2400" b="1" dirty="0"/>
                <a:t>event</a:t>
              </a:r>
              <a:endParaRPr lang="ko-KR" altLang="en-US" sz="2400" b="1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7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047544" y="8063877"/>
            <a:ext cx="3257501" cy="808112"/>
            <a:chOff x="0" y="0"/>
            <a:chExt cx="672944" cy="16694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r>
                <a:rPr lang="en-US" altLang="ko-KR" sz="2400" b="1" dirty="0"/>
                <a:t>announcement</a:t>
              </a:r>
              <a:endParaRPr lang="ko-KR" altLang="en-US" sz="2400" b="1" dirty="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8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812174" y="8360612"/>
            <a:ext cx="1498209" cy="214643"/>
            <a:chOff x="0" y="0"/>
            <a:chExt cx="3545840" cy="508000"/>
          </a:xfrm>
        </p:grpSpPr>
        <p:sp>
          <p:nvSpPr>
            <p:cNvPr id="40" name="Freeform 40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812174" y="6863533"/>
            <a:ext cx="1498209" cy="214643"/>
            <a:chOff x="0" y="0"/>
            <a:chExt cx="3545840" cy="508000"/>
          </a:xfrm>
        </p:grpSpPr>
        <p:sp>
          <p:nvSpPr>
            <p:cNvPr id="43" name="Freeform 4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812174" y="5366453"/>
            <a:ext cx="1498209" cy="214643"/>
            <a:chOff x="0" y="0"/>
            <a:chExt cx="3545840" cy="508000"/>
          </a:xfrm>
        </p:grpSpPr>
        <p:sp>
          <p:nvSpPr>
            <p:cNvPr id="46" name="Freeform 4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812174" y="3869373"/>
            <a:ext cx="1498209" cy="214643"/>
            <a:chOff x="0" y="0"/>
            <a:chExt cx="3545840" cy="508000"/>
          </a:xfrm>
        </p:grpSpPr>
        <p:sp>
          <p:nvSpPr>
            <p:cNvPr id="49" name="Freeform 4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데이터베이스 설계</a:t>
            </a:r>
          </a:p>
        </p:txBody>
      </p:sp>
      <p:sp>
        <p:nvSpPr>
          <p:cNvPr id="57" name="AutoShape 57"/>
          <p:cNvSpPr/>
          <p:nvPr/>
        </p:nvSpPr>
        <p:spPr>
          <a:xfrm rot="5400000">
            <a:off x="4205041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400" b="1"/>
          </a:p>
        </p:txBody>
      </p:sp>
      <p:sp>
        <p:nvSpPr>
          <p:cNvPr id="58" name="AutoShape 58"/>
          <p:cNvSpPr/>
          <p:nvPr/>
        </p:nvSpPr>
        <p:spPr>
          <a:xfrm rot="5400000">
            <a:off x="9576079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400" b="1"/>
          </a:p>
        </p:txBody>
      </p:sp>
      <p:sp>
        <p:nvSpPr>
          <p:cNvPr id="59" name="AutoShape 59"/>
          <p:cNvSpPr/>
          <p:nvPr/>
        </p:nvSpPr>
        <p:spPr>
          <a:xfrm rot="-12192">
            <a:off x="6460168" y="6203264"/>
            <a:ext cx="5371072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400" b="1"/>
          </a:p>
        </p:txBody>
      </p:sp>
      <p:grpSp>
        <p:nvGrpSpPr>
          <p:cNvPr id="60" name="Group 60"/>
          <p:cNvGrpSpPr/>
          <p:nvPr/>
        </p:nvGrpSpPr>
        <p:grpSpPr>
          <a:xfrm>
            <a:off x="7451942" y="4528552"/>
            <a:ext cx="3387524" cy="3387524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400" b="1" spc="-75">
                  <a:solidFill>
                    <a:srgbClr val="FFFFFF"/>
                  </a:solidFill>
                  <a:latin typeface="Gothic A1 Bold Bold"/>
                </a:rPr>
                <a:t>DB 설계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430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구조도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6775758" y="849648"/>
            <a:ext cx="3491769" cy="2998452"/>
            <a:chOff x="1813" y="0"/>
            <a:chExt cx="809173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199" y="44678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ko-KR" altLang="en-US" sz="2400" b="1" spc="-75" dirty="0">
                  <a:solidFill>
                    <a:srgbClr val="FFFFFF"/>
                  </a:solidFill>
                  <a:latin typeface="Gothic A1 Bold Bold"/>
                </a:rPr>
                <a:t>홈쇼핑몰</a:t>
              </a:r>
              <a:endParaRPr lang="en-US" altLang="ko-KR" sz="2400" b="1" spc="-75" dirty="0">
                <a:solidFill>
                  <a:srgbClr val="FFFFFF"/>
                </a:solidFill>
                <a:latin typeface="Gothic A1 Bold Bold"/>
              </a:endParaRPr>
            </a:p>
            <a:p>
              <a:pPr algn="ctr">
                <a:lnSpc>
                  <a:spcPts val="3750"/>
                </a:lnSpc>
              </a:pPr>
              <a:r>
                <a:rPr lang="en-US" sz="2400" b="1" spc="-75" dirty="0">
                  <a:solidFill>
                    <a:srgbClr val="FFFFFF"/>
                  </a:solidFill>
                  <a:latin typeface="Gothic A1 Bold Bold"/>
                </a:rPr>
                <a:t>HOME</a:t>
              </a: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A5CF8559-D1C4-9C09-5A3A-3E430B7AB51C}"/>
              </a:ext>
            </a:extLst>
          </p:cNvPr>
          <p:cNvGrpSpPr/>
          <p:nvPr/>
        </p:nvGrpSpPr>
        <p:grpSpPr>
          <a:xfrm>
            <a:off x="6786579" y="4586589"/>
            <a:ext cx="3487856" cy="518102"/>
            <a:chOff x="0" y="0"/>
            <a:chExt cx="672944" cy="166942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D256D98-42CF-B0F2-3427-94A1CE1E285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상품 목록</a:t>
              </a:r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802F63F8-3876-75F0-893A-811C9F19807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593FE68E-02CF-6546-A21B-31556355BE62}"/>
              </a:ext>
            </a:extLst>
          </p:cNvPr>
          <p:cNvGrpSpPr/>
          <p:nvPr/>
        </p:nvGrpSpPr>
        <p:grpSpPr>
          <a:xfrm>
            <a:off x="6786579" y="5532080"/>
            <a:ext cx="3487856" cy="518102"/>
            <a:chOff x="0" y="0"/>
            <a:chExt cx="672944" cy="166942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8656D430-4BF7-133C-C487-87C25571371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장바구니</a:t>
              </a:r>
            </a:p>
          </p:txBody>
        </p: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E258C070-4609-43BF-D4BC-B962665DFB3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67" name="Group 9">
            <a:extLst>
              <a:ext uri="{FF2B5EF4-FFF2-40B4-BE49-F238E27FC236}">
                <a16:creationId xmlns:a16="http://schemas.microsoft.com/office/drawing/2014/main" id="{A2BAE259-2A8A-F15F-CC97-F376414FB200}"/>
              </a:ext>
            </a:extLst>
          </p:cNvPr>
          <p:cNvGrpSpPr/>
          <p:nvPr/>
        </p:nvGrpSpPr>
        <p:grpSpPr>
          <a:xfrm>
            <a:off x="6782666" y="6297799"/>
            <a:ext cx="4216640" cy="2758998"/>
            <a:chOff x="-755" y="-76200"/>
            <a:chExt cx="813555" cy="889000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CB515B3A-79A4-EE05-AEE2-0B8F7958FC73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상품 결제</a:t>
              </a:r>
            </a:p>
          </p:txBody>
        </p: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3CC25E49-0E0C-2AB6-905B-484EBB583506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80" name="Freeform 22">
            <a:extLst>
              <a:ext uri="{FF2B5EF4-FFF2-40B4-BE49-F238E27FC236}">
                <a16:creationId xmlns:a16="http://schemas.microsoft.com/office/drawing/2014/main" id="{10B90771-B9F5-E6D6-CA49-E2CBBD49CBFF}"/>
              </a:ext>
            </a:extLst>
          </p:cNvPr>
          <p:cNvSpPr/>
          <p:nvPr/>
        </p:nvSpPr>
        <p:spPr>
          <a:xfrm>
            <a:off x="6779671" y="7461792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400" b="1" dirty="0"/>
              <a:t>상품 구매</a:t>
            </a:r>
          </a:p>
        </p:txBody>
      </p:sp>
      <p:grpSp>
        <p:nvGrpSpPr>
          <p:cNvPr id="96" name="Group 3">
            <a:extLst>
              <a:ext uri="{FF2B5EF4-FFF2-40B4-BE49-F238E27FC236}">
                <a16:creationId xmlns:a16="http://schemas.microsoft.com/office/drawing/2014/main" id="{23C66A7D-DA19-5701-63EA-44CA01093E18}"/>
              </a:ext>
            </a:extLst>
          </p:cNvPr>
          <p:cNvGrpSpPr/>
          <p:nvPr/>
        </p:nvGrpSpPr>
        <p:grpSpPr>
          <a:xfrm>
            <a:off x="1683308" y="4585858"/>
            <a:ext cx="3487856" cy="518102"/>
            <a:chOff x="0" y="0"/>
            <a:chExt cx="672944" cy="166942"/>
          </a:xfrm>
        </p:grpSpPr>
        <p:sp>
          <p:nvSpPr>
            <p:cNvPr id="97" name="Freeform 4">
              <a:extLst>
                <a:ext uri="{FF2B5EF4-FFF2-40B4-BE49-F238E27FC236}">
                  <a16:creationId xmlns:a16="http://schemas.microsoft.com/office/drawing/2014/main" id="{91293C95-7367-BA85-A991-9EAEADEEB387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로그인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0A4AED80-8C1C-B70D-84D1-85B43672F77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99" name="Group 6">
            <a:extLst>
              <a:ext uri="{FF2B5EF4-FFF2-40B4-BE49-F238E27FC236}">
                <a16:creationId xmlns:a16="http://schemas.microsoft.com/office/drawing/2014/main" id="{FB0FA1EF-5AB5-0968-D235-A226D6697675}"/>
              </a:ext>
            </a:extLst>
          </p:cNvPr>
          <p:cNvGrpSpPr/>
          <p:nvPr/>
        </p:nvGrpSpPr>
        <p:grpSpPr>
          <a:xfrm>
            <a:off x="1683308" y="5531349"/>
            <a:ext cx="3487856" cy="518102"/>
            <a:chOff x="0" y="0"/>
            <a:chExt cx="672944" cy="166942"/>
          </a:xfrm>
        </p:grpSpPr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D57C5ACE-04CD-00F0-70DD-2A66AA77A462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회원가입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A4A545F-1A92-7FE9-C44F-BBA9B0813FB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id="{8179F9C0-7C9D-DE1D-7C32-B52BECC5C84B}"/>
              </a:ext>
            </a:extLst>
          </p:cNvPr>
          <p:cNvGrpSpPr/>
          <p:nvPr/>
        </p:nvGrpSpPr>
        <p:grpSpPr>
          <a:xfrm>
            <a:off x="1676402" y="6297068"/>
            <a:ext cx="4424731" cy="2758998"/>
            <a:chOff x="-40904" y="-76200"/>
            <a:chExt cx="853704" cy="889000"/>
          </a:xfrm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4B82C29E-3A54-2A42-91BA-74759F33F230}"/>
                </a:ext>
              </a:extLst>
            </p:cNvPr>
            <p:cNvSpPr/>
            <p:nvPr/>
          </p:nvSpPr>
          <p:spPr>
            <a:xfrm>
              <a:off x="-40904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마이페이지</a:t>
              </a:r>
            </a:p>
          </p:txBody>
        </p:sp>
        <p:sp>
          <p:nvSpPr>
            <p:cNvPr id="104" name="TextBox 11">
              <a:extLst>
                <a:ext uri="{FF2B5EF4-FFF2-40B4-BE49-F238E27FC236}">
                  <a16:creationId xmlns:a16="http://schemas.microsoft.com/office/drawing/2014/main" id="{5877692C-8C85-1792-9ADF-F235EE467393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105" name="Freeform 22">
            <a:extLst>
              <a:ext uri="{FF2B5EF4-FFF2-40B4-BE49-F238E27FC236}">
                <a16:creationId xmlns:a16="http://schemas.microsoft.com/office/drawing/2014/main" id="{9FB70E2B-854E-38D0-379B-491BA5463968}"/>
              </a:ext>
            </a:extLst>
          </p:cNvPr>
          <p:cNvSpPr/>
          <p:nvPr/>
        </p:nvSpPr>
        <p:spPr>
          <a:xfrm>
            <a:off x="1676400" y="7461061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400" b="1" dirty="0"/>
              <a:t>회원정보 찾기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수정</a:t>
            </a: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id="{FEED4CAC-5C36-A41A-FB6E-0160630426C7}"/>
              </a:ext>
            </a:extLst>
          </p:cNvPr>
          <p:cNvGrpSpPr/>
          <p:nvPr/>
        </p:nvGrpSpPr>
        <p:grpSpPr>
          <a:xfrm>
            <a:off x="12246473" y="4585858"/>
            <a:ext cx="3487856" cy="518102"/>
            <a:chOff x="0" y="0"/>
            <a:chExt cx="672944" cy="166942"/>
          </a:xfrm>
        </p:grpSpPr>
        <p:sp>
          <p:nvSpPr>
            <p:cNvPr id="107" name="Freeform 4">
              <a:extLst>
                <a:ext uri="{FF2B5EF4-FFF2-40B4-BE49-F238E27FC236}">
                  <a16:creationId xmlns:a16="http://schemas.microsoft.com/office/drawing/2014/main" id="{074D3771-E679-E310-9C46-C117E2FCA415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상품 후기</a:t>
              </a:r>
            </a:p>
          </p:txBody>
        </p:sp>
        <p:sp>
          <p:nvSpPr>
            <p:cNvPr id="108" name="TextBox 5">
              <a:extLst>
                <a:ext uri="{FF2B5EF4-FFF2-40B4-BE49-F238E27FC236}">
                  <a16:creationId xmlns:a16="http://schemas.microsoft.com/office/drawing/2014/main" id="{254F2109-E77E-AA56-D7D1-1F961D386A1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BFC51409-18C5-1E08-C404-C3AAD482C071}"/>
              </a:ext>
            </a:extLst>
          </p:cNvPr>
          <p:cNvGrpSpPr/>
          <p:nvPr/>
        </p:nvGrpSpPr>
        <p:grpSpPr>
          <a:xfrm>
            <a:off x="12246473" y="5531349"/>
            <a:ext cx="3487856" cy="518102"/>
            <a:chOff x="0" y="0"/>
            <a:chExt cx="672944" cy="166942"/>
          </a:xfrm>
        </p:grpSpPr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FE353EA6-AF36-052B-C39B-C239F2976159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상품 문의</a:t>
              </a: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7A3C457-FFE0-4811-03AB-672A04887A5E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12" name="Group 9">
            <a:extLst>
              <a:ext uri="{FF2B5EF4-FFF2-40B4-BE49-F238E27FC236}">
                <a16:creationId xmlns:a16="http://schemas.microsoft.com/office/drawing/2014/main" id="{04495F42-7EEE-0F4F-AA8B-D182FD2119F1}"/>
              </a:ext>
            </a:extLst>
          </p:cNvPr>
          <p:cNvGrpSpPr/>
          <p:nvPr/>
        </p:nvGrpSpPr>
        <p:grpSpPr>
          <a:xfrm>
            <a:off x="12242560" y="6297068"/>
            <a:ext cx="4216640" cy="2758998"/>
            <a:chOff x="-755" y="-76200"/>
            <a:chExt cx="813555" cy="889000"/>
          </a:xfrm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4DEDF3D1-256A-905C-145F-E1B4248514D8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400" b="1" dirty="0"/>
                <a:t>이벤트</a:t>
              </a:r>
            </a:p>
          </p:txBody>
        </p:sp>
        <p:sp>
          <p:nvSpPr>
            <p:cNvPr id="114" name="TextBox 11">
              <a:extLst>
                <a:ext uri="{FF2B5EF4-FFF2-40B4-BE49-F238E27FC236}">
                  <a16:creationId xmlns:a16="http://schemas.microsoft.com/office/drawing/2014/main" id="{6D125618-2D27-8482-820A-933CFA597EA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115" name="Freeform 22">
            <a:extLst>
              <a:ext uri="{FF2B5EF4-FFF2-40B4-BE49-F238E27FC236}">
                <a16:creationId xmlns:a16="http://schemas.microsoft.com/office/drawing/2014/main" id="{BEE53268-9D6E-41F5-0F36-3AEF63F2536F}"/>
              </a:ext>
            </a:extLst>
          </p:cNvPr>
          <p:cNvSpPr/>
          <p:nvPr/>
        </p:nvSpPr>
        <p:spPr>
          <a:xfrm>
            <a:off x="12239565" y="7461061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400" b="1" dirty="0"/>
              <a:t>공지사항</a:t>
            </a: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3256D619-56A6-0385-9BF7-9A3D626E95B0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5783917" y="1403364"/>
            <a:ext cx="374136" cy="5101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40BD3AA-F077-FE80-9069-14DBDD3BA4D0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11063273" y="1225320"/>
            <a:ext cx="385497" cy="54687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1A9204F-6DCB-AB5C-67A4-5AA506C8616E}"/>
              </a:ext>
            </a:extLst>
          </p:cNvPr>
          <p:cNvCxnSpPr>
            <a:stCxn id="62" idx="2"/>
          </p:cNvCxnSpPr>
          <p:nvPr/>
        </p:nvCxnSpPr>
        <p:spPr>
          <a:xfrm>
            <a:off x="8521641" y="3766952"/>
            <a:ext cx="6909" cy="69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8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347</Words>
  <Application>Microsoft Office PowerPoint</Application>
  <PresentationFormat>사용자 지정</PresentationFormat>
  <Paragraphs>254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Gothic A1 Bold</vt:lpstr>
      <vt:lpstr>Arial</vt:lpstr>
      <vt:lpstr>Calibri</vt:lpstr>
      <vt:lpstr>맑은 고딕</vt:lpstr>
      <vt:lpstr>Gothic A1 Black</vt:lpstr>
      <vt:lpstr>Gothic A1 Bold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dc:creator>TJ</dc:creator>
  <cp:lastModifiedBy>TJ</cp:lastModifiedBy>
  <cp:revision>6</cp:revision>
  <dcterms:created xsi:type="dcterms:W3CDTF">2006-08-16T00:00:00Z</dcterms:created>
  <dcterms:modified xsi:type="dcterms:W3CDTF">2023-05-25T06:01:27Z</dcterms:modified>
  <dc:identifier>DAFjzwtIFWo</dc:identifier>
</cp:coreProperties>
</file>